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78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74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6" r:id="rId21"/>
    <p:sldId id="27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238"/>
  </p:normalViewPr>
  <p:slideViewPr>
    <p:cSldViewPr snapToGrid="0" snapToObjects="1">
      <p:cViewPr>
        <p:scale>
          <a:sx n="90" d="100"/>
          <a:sy n="90" d="100"/>
        </p:scale>
        <p:origin x="89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7FD101-742A-A74A-B2C0-E53710C91F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8B1BCF-CE7A-AD41-83B9-C264DCBE62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456F6-069B-9743-A57F-4026D0D220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6B5D1-A72D-F147-AA74-84382E946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2D95D-5E8D-4A43-8736-0F2D5D8B0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345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93018-C4EF-A945-ACE8-7F84211A3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419995-6DA9-B147-B435-E007EB7ADA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B3BA5-3B24-CF41-AB07-1F3F92426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192FA-9273-354C-9A19-6EB7D0078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DA3727-7411-FF49-97BC-7B0DF52C7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284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9CA4CA-3879-4149-A53B-715FB205FE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CC7684-D666-E54F-A1DC-874B461DC7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B75404-92C8-E042-A9E7-C0B291A20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613529-2D66-0746-9386-22E023E9C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84F0C1-C823-474E-9641-3BE67ED24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908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CAEC3-847A-E84B-8E58-D29E92AF8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2D34FC-3039-914E-B808-54BE819D9D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6D796E-C7E7-D241-B85A-C016E75F7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5CD1A7-BF0C-F94C-B59C-8B48E9FA6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21CE6-2E2E-F148-BBF8-04F70EC11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136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2F5D7-F1D1-134D-B3C5-C220EC5F3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283711-9C96-0C4C-8AC9-E57F368303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823163-61F8-364A-9E14-9AE376ED76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186D-616C-AD4A-AF00-EE0744738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BBBBAC-8B15-3647-84E6-1F6550D31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325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849B1-44CC-F447-8C36-471449A5E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149EE6-D9E6-7B42-8C54-B989C2E586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35BE5F-5302-BF4C-9263-EFCB4038E5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66C46E-8CC6-424F-A9F8-2DD7D48D5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4153D-63B5-8346-8A32-BD114F065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A15093-7BE8-A242-999F-BC84171B2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966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4B133-B99E-F24A-9A81-8EC64524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448F6D-956E-EF4D-82D5-BF525FE240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3DB69-9431-5148-AC4D-4CAA19499A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2E85D0-B40A-4942-9FE1-16E0CC8EBA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70D468-9C99-FD40-9B68-83CBB8DD83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4F038D-A14A-3F4C-92A1-368067693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4FAA97-38C7-364E-8058-B408524E7C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EC1254-2BC7-974C-98CA-C75EB3892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621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B2AF9-B5BF-A244-9BEF-06FC3817E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281C2E-4647-8D4D-B915-E57A6BCA8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44D5EA0-106C-9547-BE78-30B1096D8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5E21F6-5C2F-AB44-BB3B-B247A3F73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154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A7453F-0CD6-544B-8432-8315D7EAF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812186-9266-A24D-8D07-FBEC3A83D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634D3B-3E15-BA48-AD82-247F9DE3E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46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F50DE-E669-5B4E-8BE0-F0CF71DC0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B3EAA0-7B2B-3742-9B5F-B5EED40E43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6FEA28-29FF-D44E-A781-0CFE0E58DC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876CAF-E571-1546-95A0-14A9DA65A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5DDA8C-1934-4644-8B05-A65EB61BD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A9A9DE-FB4A-8D40-853B-4ADCE97FC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717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D4574-973F-9447-A3D8-F0AD105CE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6FB9EF-A88A-A543-92EB-F5E0B68683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07DA10-F8C1-2843-A662-136C67A6FF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16CCE9-7F05-014C-90B1-BE16428CB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0F149E-ABC3-0946-B7AA-11E38B80A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ED92A1-F3C5-8141-9CBD-7C026188D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4759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0A3D68F-2F36-AA45-9FDA-40934D159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A4828C-A2A8-1748-BA0E-1A3284672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AC6FE-9342-DB46-A7DD-0DF0094174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DAA46-016F-C847-85C9-767C2C519DCB}" type="datetimeFigureOut">
              <a:rPr lang="en-US" smtClean="0"/>
              <a:t>2/1/21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592B2-4BB5-B645-8195-AE1A295315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3EBAC-650B-BB48-B28B-A98D2C4B99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8FFB4-699A-5445-81D7-4B530D959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297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63E3F4-9C6D-D748-8CE9-DD0A049B6C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912"/>
          <a:stretch/>
        </p:blipFill>
        <p:spPr>
          <a:xfrm>
            <a:off x="20" y="206071"/>
            <a:ext cx="12191980" cy="48018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66A5D8-E184-4E8F-9001-D6F41E397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5" t="20008" r="8214" b="59122"/>
          <a:stretch/>
        </p:blipFill>
        <p:spPr>
          <a:xfrm flipV="1">
            <a:off x="0" y="0"/>
            <a:ext cx="12191999" cy="1713062"/>
          </a:xfrm>
          <a:custGeom>
            <a:avLst/>
            <a:gdLst>
              <a:gd name="connsiteX0" fmla="*/ 0 w 12191999"/>
              <a:gd name="connsiteY0" fmla="*/ 1713062 h 1713062"/>
              <a:gd name="connsiteX1" fmla="*/ 12191999 w 12191999"/>
              <a:gd name="connsiteY1" fmla="*/ 1713062 h 1713062"/>
              <a:gd name="connsiteX2" fmla="*/ 12191999 w 12191999"/>
              <a:gd name="connsiteY2" fmla="*/ 0 h 1713062"/>
              <a:gd name="connsiteX3" fmla="*/ 0 w 12191999"/>
              <a:gd name="connsiteY3" fmla="*/ 0 h 17130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713062">
                <a:moveTo>
                  <a:pt x="0" y="1713062"/>
                </a:moveTo>
                <a:lnTo>
                  <a:pt x="12191999" y="1713062"/>
                </a:lnTo>
                <a:lnTo>
                  <a:pt x="12191999" y="0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EB1D02B-BBFA-4A97-A021-7816ECC349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5" t="-1" r="8214" b="80325"/>
          <a:stretch/>
        </p:blipFill>
        <p:spPr>
          <a:xfrm flipV="1">
            <a:off x="0" y="3840845"/>
            <a:ext cx="12195047" cy="1614974"/>
          </a:xfrm>
          <a:custGeom>
            <a:avLst/>
            <a:gdLst>
              <a:gd name="connsiteX0" fmla="*/ 0 w 12191999"/>
              <a:gd name="connsiteY0" fmla="*/ 1614974 h 1614974"/>
              <a:gd name="connsiteX1" fmla="*/ 12191999 w 12191999"/>
              <a:gd name="connsiteY1" fmla="*/ 1614974 h 1614974"/>
              <a:gd name="connsiteX2" fmla="*/ 12191999 w 12191999"/>
              <a:gd name="connsiteY2" fmla="*/ 0 h 1614974"/>
              <a:gd name="connsiteX3" fmla="*/ 0 w 12191999"/>
              <a:gd name="connsiteY3" fmla="*/ 0 h 16149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1999" h="1614974">
                <a:moveTo>
                  <a:pt x="0" y="1614974"/>
                </a:moveTo>
                <a:lnTo>
                  <a:pt x="12191999" y="1614974"/>
                </a:lnTo>
                <a:lnTo>
                  <a:pt x="12191999" y="0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DD7BED2-CC5E-4866-AC0C-DCF928AF8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5390368"/>
            <a:ext cx="12188952" cy="14676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711753B-A4FD-1D41-B541-FF39E9973E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484" y="5566755"/>
            <a:ext cx="10592174" cy="1085173"/>
          </a:xfrm>
        </p:spPr>
        <p:txBody>
          <a:bodyPr anchor="t">
            <a:noAutofit/>
          </a:bodyPr>
          <a:lstStyle/>
          <a:p>
            <a:pPr algn="l"/>
            <a:r>
              <a:rPr lang="en-US" sz="4400" dirty="0">
                <a:solidFill>
                  <a:srgbClr val="00B0F0"/>
                </a:solidFill>
              </a:rPr>
              <a:t>Data Literacy</a:t>
            </a:r>
          </a:p>
        </p:txBody>
      </p:sp>
    </p:spTree>
    <p:extLst>
      <p:ext uri="{BB962C8B-B14F-4D97-AF65-F5344CB8AC3E}">
        <p14:creationId xmlns:p14="http://schemas.microsoft.com/office/powerpoint/2010/main" val="36865160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D34878-295B-0541-ADD8-C7CBFC61A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559" y="0"/>
            <a:ext cx="9689042" cy="617632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1E25E3-7197-7843-B91C-0503CC9754CE}"/>
              </a:ext>
            </a:extLst>
          </p:cNvPr>
          <p:cNvSpPr txBox="1"/>
          <p:nvPr/>
        </p:nvSpPr>
        <p:spPr>
          <a:xfrm>
            <a:off x="4165600" y="6333066"/>
            <a:ext cx="4869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data.worldbank.org</a:t>
            </a:r>
            <a:r>
              <a:rPr lang="en-US" dirty="0"/>
              <a:t>/indicator/SP.POP.TOTL</a:t>
            </a:r>
          </a:p>
        </p:txBody>
      </p:sp>
    </p:spTree>
    <p:extLst>
      <p:ext uri="{BB962C8B-B14F-4D97-AF65-F5344CB8AC3E}">
        <p14:creationId xmlns:p14="http://schemas.microsoft.com/office/powerpoint/2010/main" val="16895140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15A1936-E5D0-6F4C-B800-4D953117D8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50" y="139700"/>
            <a:ext cx="10604500" cy="65786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B72D67A-4309-DE40-B2BA-647525158A8B}"/>
              </a:ext>
            </a:extLst>
          </p:cNvPr>
          <p:cNvSpPr/>
          <p:nvPr/>
        </p:nvSpPr>
        <p:spPr>
          <a:xfrm>
            <a:off x="5283189" y="508000"/>
            <a:ext cx="2421467" cy="2116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8014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" name="Picture 1" descr="Chart&#10;&#10;Description automatically generated">
            <a:extLst>
              <a:ext uri="{FF2B5EF4-FFF2-40B4-BE49-F238E27FC236}">
                <a16:creationId xmlns:a16="http://schemas.microsoft.com/office/drawing/2014/main" id="{5A95A154-FF0E-D844-9425-A8E2B5C32A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70"/>
          <a:stretch/>
        </p:blipFill>
        <p:spPr>
          <a:xfrm>
            <a:off x="196850" y="173518"/>
            <a:ext cx="11798300" cy="651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02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5F87451-E578-7547-A556-66980D28C6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1770"/>
            <a:ext cx="12192000" cy="6334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2431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6D7DBE6-2F9B-CA42-B9FB-28090730E1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11"/>
            <a:ext cx="12192000" cy="681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090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C0C6AAF-D480-394A-BFDD-962A3D8160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11"/>
            <a:ext cx="12192000" cy="681137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F9F8BFC-09D1-B54B-BF1B-94DD830CEF32}"/>
              </a:ext>
            </a:extLst>
          </p:cNvPr>
          <p:cNvSpPr/>
          <p:nvPr/>
        </p:nvSpPr>
        <p:spPr>
          <a:xfrm>
            <a:off x="4741333" y="508000"/>
            <a:ext cx="2421467" cy="2116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685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175BDD8-E8FE-9248-B2EB-C83EDB7C5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311"/>
            <a:ext cx="12192000" cy="681137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92F39CB-2145-C247-BB37-C3D433F84ED9}"/>
              </a:ext>
            </a:extLst>
          </p:cNvPr>
          <p:cNvSpPr/>
          <p:nvPr/>
        </p:nvSpPr>
        <p:spPr>
          <a:xfrm>
            <a:off x="4741333" y="508000"/>
            <a:ext cx="2421467" cy="2116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6706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DF75094-87BF-174F-AADE-0932887AB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941" y="643466"/>
            <a:ext cx="990411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7490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DEFDCCF-7F80-2C4A-81D1-AF5590A18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797"/>
            <a:ext cx="12192000" cy="665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343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212DF1-7AB9-0742-9356-06D6B6253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797"/>
            <a:ext cx="12192000" cy="66524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43D0A9B7-3C6D-0D49-BBF7-226F99067CC5}"/>
              </a:ext>
            </a:extLst>
          </p:cNvPr>
          <p:cNvSpPr/>
          <p:nvPr/>
        </p:nvSpPr>
        <p:spPr>
          <a:xfrm>
            <a:off x="4741333" y="508000"/>
            <a:ext cx="2421467" cy="2116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642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C0E25F-BBDD-5F42-83A2-FD2C90105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B0F0"/>
                </a:solidFill>
              </a:rPr>
              <a:t>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6D5D0-A517-0645-B6ED-AFA915A45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“</a:t>
            </a:r>
            <a:r>
              <a:rPr lang="en-US" b="1" dirty="0"/>
              <a:t>Data literacy</a:t>
            </a:r>
            <a:r>
              <a:rPr lang="en-US" dirty="0"/>
              <a:t> is the ability to read, understand, create, and communicate data as information. Much like literacy as a general concept, data literacy focuses on the competencies involved in working with data.”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0BD55F-F0D7-E44A-9633-5DC6B9BD1681}"/>
              </a:ext>
            </a:extLst>
          </p:cNvPr>
          <p:cNvSpPr txBox="1"/>
          <p:nvPr/>
        </p:nvSpPr>
        <p:spPr>
          <a:xfrm>
            <a:off x="2855741" y="5401993"/>
            <a:ext cx="4251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en.wikipedia.org</a:t>
            </a:r>
            <a:r>
              <a:rPr lang="en-US" dirty="0"/>
              <a:t>/wiki/</a:t>
            </a:r>
            <a:r>
              <a:rPr lang="en-US" dirty="0" err="1"/>
              <a:t>Data_literacy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3167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385936B-7FD4-5A4A-9C54-8BAC8B665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797"/>
            <a:ext cx="12192000" cy="66524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8AA2463-732B-7148-BA98-3BFFF9E7A2BF}"/>
              </a:ext>
            </a:extLst>
          </p:cNvPr>
          <p:cNvSpPr/>
          <p:nvPr/>
        </p:nvSpPr>
        <p:spPr>
          <a:xfrm>
            <a:off x="4741333" y="508000"/>
            <a:ext cx="2421467" cy="2116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6744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0DB7C3E-8438-CC49-A5E7-AE77190AA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2797"/>
            <a:ext cx="12192000" cy="665240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A2FDFEC-9BC9-684A-9F92-DBF20F562B3E}"/>
              </a:ext>
            </a:extLst>
          </p:cNvPr>
          <p:cNvSpPr/>
          <p:nvPr/>
        </p:nvSpPr>
        <p:spPr>
          <a:xfrm>
            <a:off x="4741333" y="508000"/>
            <a:ext cx="2421467" cy="2116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66091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2C9CFB2-393E-1742-ADF5-B949B4A856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419100"/>
            <a:ext cx="10591800" cy="6019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A9D1408-17DD-834A-87BF-9537AC7590DA}"/>
              </a:ext>
            </a:extLst>
          </p:cNvPr>
          <p:cNvSpPr txBox="1"/>
          <p:nvPr/>
        </p:nvSpPr>
        <p:spPr>
          <a:xfrm>
            <a:off x="2540000" y="6254234"/>
            <a:ext cx="67846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www.slideshare.net</a:t>
            </a:r>
            <a:r>
              <a:rPr lang="en-US" dirty="0"/>
              <a:t>/</a:t>
            </a:r>
            <a:r>
              <a:rPr lang="en-US" dirty="0" err="1"/>
              <a:t>dataremixed</a:t>
            </a:r>
            <a:r>
              <a:rPr lang="en-US" dirty="0"/>
              <a:t>/17-key-traits-of-data-literacy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2C7EFAF-B82A-1344-95AF-CF1A8909FCCE}"/>
              </a:ext>
            </a:extLst>
          </p:cNvPr>
          <p:cNvSpPr/>
          <p:nvPr/>
        </p:nvSpPr>
        <p:spPr>
          <a:xfrm>
            <a:off x="5503331" y="508000"/>
            <a:ext cx="2421467" cy="2116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71440B6-9248-F74A-8966-3DE9F8780B49}"/>
              </a:ext>
            </a:extLst>
          </p:cNvPr>
          <p:cNvSpPr/>
          <p:nvPr/>
        </p:nvSpPr>
        <p:spPr>
          <a:xfrm>
            <a:off x="8772939" y="5075583"/>
            <a:ext cx="2419994" cy="2694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130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C0E5C2-2E63-2543-8EB2-CC92C8423D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031" y="244496"/>
            <a:ext cx="8217010" cy="636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308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CD37E93-2558-7848-8725-661DC59C0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4695"/>
            <a:ext cx="12192000" cy="598860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7CEBBBA4-AF24-C04A-A408-AAA4E72C0368}"/>
              </a:ext>
            </a:extLst>
          </p:cNvPr>
          <p:cNvSpPr/>
          <p:nvPr/>
        </p:nvSpPr>
        <p:spPr>
          <a:xfrm>
            <a:off x="10938933" y="287867"/>
            <a:ext cx="1083734" cy="101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522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1C9B51C-F53E-C040-976F-82F15A9F76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4695"/>
            <a:ext cx="12192000" cy="598860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7D820D2-EA33-844B-9421-BB1250A2171A}"/>
              </a:ext>
            </a:extLst>
          </p:cNvPr>
          <p:cNvSpPr/>
          <p:nvPr/>
        </p:nvSpPr>
        <p:spPr>
          <a:xfrm>
            <a:off x="4741333" y="508000"/>
            <a:ext cx="2421467" cy="2116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527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DCCD25C-B986-F74D-BAA4-1D6F449E84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34695"/>
            <a:ext cx="12192000" cy="598860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7F8677D-3338-C54C-8DC6-18C1CBBBB30B}"/>
              </a:ext>
            </a:extLst>
          </p:cNvPr>
          <p:cNvSpPr/>
          <p:nvPr/>
        </p:nvSpPr>
        <p:spPr>
          <a:xfrm>
            <a:off x="4741333" y="643466"/>
            <a:ext cx="2421467" cy="2116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006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ECD3DE-EDA6-6446-9143-5EC8B43DA7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4183"/>
            <a:ext cx="12192000" cy="584963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49845AE-5C41-AE42-B0D4-5C18297AEEA2}"/>
              </a:ext>
            </a:extLst>
          </p:cNvPr>
          <p:cNvSpPr txBox="1"/>
          <p:nvPr/>
        </p:nvSpPr>
        <p:spPr>
          <a:xfrm>
            <a:off x="2201333" y="6353816"/>
            <a:ext cx="7136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www.cs.ubc.ca</a:t>
            </a:r>
            <a:r>
              <a:rPr lang="en-US" dirty="0"/>
              <a:t>/labs/imager/tr/2009/</a:t>
            </a:r>
            <a:r>
              <a:rPr lang="en-US" dirty="0" err="1"/>
              <a:t>VisChapter</a:t>
            </a:r>
            <a:r>
              <a:rPr lang="en-US" dirty="0"/>
              <a:t>/</a:t>
            </a:r>
            <a:r>
              <a:rPr lang="en-US" dirty="0" err="1"/>
              <a:t>akp-vischapter.pdf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8BED013-2E91-084C-B869-9597430A3AA4}"/>
              </a:ext>
            </a:extLst>
          </p:cNvPr>
          <p:cNvSpPr/>
          <p:nvPr/>
        </p:nvSpPr>
        <p:spPr>
          <a:xfrm>
            <a:off x="4741333" y="508000"/>
            <a:ext cx="2421467" cy="211666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10A2F85-F42F-614A-AF62-8CB352F5D6E2}"/>
              </a:ext>
            </a:extLst>
          </p:cNvPr>
          <p:cNvSpPr/>
          <p:nvPr/>
        </p:nvSpPr>
        <p:spPr>
          <a:xfrm>
            <a:off x="9093200" y="4603898"/>
            <a:ext cx="244510" cy="2918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,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04D2C9-3E07-324D-8F54-8CF09A8310A5}"/>
              </a:ext>
            </a:extLst>
          </p:cNvPr>
          <p:cNvSpPr txBox="1"/>
          <p:nvPr/>
        </p:nvSpPr>
        <p:spPr>
          <a:xfrm>
            <a:off x="9048299" y="4603898"/>
            <a:ext cx="24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,</a:t>
            </a:r>
          </a:p>
        </p:txBody>
      </p:sp>
    </p:spTree>
    <p:extLst>
      <p:ext uri="{BB962C8B-B14F-4D97-AF65-F5344CB8AC3E}">
        <p14:creationId xmlns:p14="http://schemas.microsoft.com/office/powerpoint/2010/main" val="1978525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A8CEB5F-D25A-6344-BFB7-2FFD12B84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63500"/>
            <a:ext cx="9829800" cy="673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9036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106</Words>
  <Application>Microsoft Macintosh PowerPoint</Application>
  <PresentationFormat>Widescreen</PresentationFormat>
  <Paragraphs>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Data Literacy</vt:lpstr>
      <vt:lpstr>Definition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Literacy</dc:title>
  <dc:creator>Lutz Hamel</dc:creator>
  <cp:lastModifiedBy>Lutz Hamel</cp:lastModifiedBy>
  <cp:revision>9</cp:revision>
  <dcterms:created xsi:type="dcterms:W3CDTF">2021-01-20T22:48:42Z</dcterms:created>
  <dcterms:modified xsi:type="dcterms:W3CDTF">2021-02-01T12:32:32Z</dcterms:modified>
</cp:coreProperties>
</file>